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56" r:id="rId1"/>
  </p:sldMasterIdLst>
  <p:notesMasterIdLst>
    <p:notesMasterId r:id="rId25"/>
  </p:notesMasterIdLst>
  <p:sldIdLst>
    <p:sldId id="256" r:id="rId2"/>
    <p:sldId id="258" r:id="rId3"/>
    <p:sldId id="274" r:id="rId4"/>
    <p:sldId id="276" r:id="rId5"/>
    <p:sldId id="275" r:id="rId6"/>
    <p:sldId id="273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90" r:id="rId19"/>
    <p:sldId id="292" r:id="rId20"/>
    <p:sldId id="288" r:id="rId21"/>
    <p:sldId id="289" r:id="rId22"/>
    <p:sldId id="291" r:id="rId23"/>
    <p:sldId id="272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ill Sans" panose="020B0604020202020204" charset="0"/>
      <p:regular r:id="rId30"/>
      <p:bold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1">
          <p15:clr>
            <a:srgbClr val="A4A3A4"/>
          </p15:clr>
        </p15:guide>
        <p15:guide id="2" pos="2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349" y="72"/>
      </p:cViewPr>
      <p:guideLst>
        <p:guide orient="horz" pos="311"/>
        <p:guide pos="2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445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820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793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2019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516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166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1770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9197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248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02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235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184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642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499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27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523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307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173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622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656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16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85800" y="1153206"/>
            <a:ext cx="7772400" cy="110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371600" y="2431336"/>
            <a:ext cx="6400800" cy="8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46813" y="4015014"/>
            <a:ext cx="2256972" cy="112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 descr="triangles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199" y="998277"/>
            <a:ext cx="606552" cy="8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Slide">
  <p:cSld name="Bulleted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65443" y="1713986"/>
            <a:ext cx="3599264" cy="297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l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l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723271" y="1713986"/>
            <a:ext cx="3599264" cy="297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l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l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571500" indent="-571500" algn="l">
              <a:buFont typeface="Wingdings" panose="05000000000000000000" pitchFamily="2" charset="2"/>
              <a:buChar char="Ø"/>
              <a:defRPr/>
            </a:lvl1pPr>
          </a:lstStyle>
          <a:p>
            <a:r>
              <a:rPr lang="en-US" dirty="0" err="1"/>
              <a:t>Avavav</a:t>
            </a:r>
            <a:br>
              <a:rPr lang="en-US" dirty="0"/>
            </a:br>
            <a:r>
              <a:rPr lang="en-US" dirty="0" err="1"/>
              <a:t>avavav</a:t>
            </a:r>
            <a:br>
              <a:rPr lang="en-US" dirty="0"/>
            </a:br>
            <a:r>
              <a:rPr lang="en-US" dirty="0" err="1"/>
              <a:t>avavavav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9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Content">
  <p:cSld name="Paragraph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50387" y="2157897"/>
            <a:ext cx="3845859" cy="141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930172" y="1817064"/>
            <a:ext cx="3845859" cy="35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B052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AB052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aragraph Content">
  <p:cSld name="Two Paragraph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87377" y="1664663"/>
            <a:ext cx="3377331" cy="292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772589" y="1664663"/>
            <a:ext cx="3377331" cy="292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 Slide">
  <p:cSld name="Object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 txBox="1"/>
          <p:nvPr/>
        </p:nvSpPr>
        <p:spPr>
          <a:xfrm>
            <a:off x="4641547" y="1350987"/>
            <a:ext cx="3291626" cy="20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209963" y="1575377"/>
            <a:ext cx="6467763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L="457200" marR="0" lvl="0" indent="-40640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1792288" y="1187895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792288" y="4297179"/>
            <a:ext cx="5486400" cy="40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L="457200" marR="0" lvl="0" indent="-22860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Aligned Slide">
  <p:cSld name="Left Aligned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679135" y="1109775"/>
            <a:ext cx="2255330" cy="221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8"/>
          <p:cNvSpPr>
            <a:spLocks noGrp="1"/>
          </p:cNvSpPr>
          <p:nvPr>
            <p:ph type="pic" idx="2"/>
          </p:nvPr>
        </p:nvSpPr>
        <p:spPr>
          <a:xfrm>
            <a:off x="3049915" y="1187895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3049915" y="4297179"/>
            <a:ext cx="5486400" cy="40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L="457200" marR="0" lvl="0" indent="-22860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2286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2286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2286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2286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800" y="1597025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95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/>
          <a:lstStyle>
            <a:lvl1pPr marL="457200" marR="0" lvl="0" indent="-35560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1" descr="triangle_page#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285118" y="4825556"/>
            <a:ext cx="575518" cy="3179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ctrTitle"/>
          </p:nvPr>
        </p:nvSpPr>
        <p:spPr>
          <a:xfrm>
            <a:off x="320040" y="1153206"/>
            <a:ext cx="8641080" cy="180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lvl="0"/>
            <a:r>
              <a:rPr lang="en-US" sz="2000" dirty="0" err="1"/>
              <a:t>MmWave</a:t>
            </a:r>
            <a:r>
              <a:rPr lang="en-US" sz="2000" dirty="0"/>
              <a:t> Radar Point Cloud Segmentation using GMM</a:t>
            </a:r>
            <a:br>
              <a:rPr lang="en-US" sz="2000" dirty="0"/>
            </a:br>
            <a:r>
              <a:rPr lang="en-US" sz="2000" dirty="0"/>
              <a:t>in Multimodal Traffic Monitoring</a:t>
            </a:r>
            <a:endParaRPr sz="20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371600" y="3064885"/>
            <a:ext cx="6400800" cy="8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rPr>
              <a:t>Feng Jin</a:t>
            </a:r>
            <a:endParaRPr dirty="0"/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None/>
            </a:pPr>
            <a:r>
              <a:rPr lang="en-US"/>
              <a:t>March</a:t>
            </a:r>
            <a:r>
              <a:rPr lang="en-US"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rPr>
              <a:t> 30, </a:t>
            </a:r>
            <a:r>
              <a:rPr lang="en-US" sz="2000" b="0" i="0" u="none" strike="noStrike" cap="none" dirty="0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rPr>
              <a:t>2020</a:t>
            </a:r>
            <a:endParaRPr sz="2000" b="0" i="0" u="none" strike="noStrike" cap="none" dirty="0">
              <a:solidFill>
                <a:srgbClr val="6F868D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Data Collection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472" y="488493"/>
            <a:ext cx="6229350" cy="44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Radar Data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5" y="1045028"/>
            <a:ext cx="8549616" cy="24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97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Feature Vector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88" y="835578"/>
            <a:ext cx="6762976" cy="3364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2178" y="1206311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Body extent</a:t>
            </a:r>
          </a:p>
        </p:txBody>
      </p:sp>
      <p:sp>
        <p:nvSpPr>
          <p:cNvPr id="4" name="Left Brace 3"/>
          <p:cNvSpPr/>
          <p:nvPr/>
        </p:nvSpPr>
        <p:spPr>
          <a:xfrm>
            <a:off x="1895475" y="962025"/>
            <a:ext cx="276225" cy="1133475"/>
          </a:xfrm>
          <a:prstGeom prst="leftBrac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8978" y="2428195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Relative Doppler</a:t>
            </a:r>
          </a:p>
        </p:txBody>
      </p:sp>
      <p:sp>
        <p:nvSpPr>
          <p:cNvPr id="9" name="Left Brace 8"/>
          <p:cNvSpPr/>
          <p:nvPr/>
        </p:nvSpPr>
        <p:spPr>
          <a:xfrm>
            <a:off x="1872275" y="2183909"/>
            <a:ext cx="276225" cy="1330816"/>
          </a:xfrm>
          <a:prstGeom prst="leftBrac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8978" y="3653328"/>
            <a:ext cx="1266825" cy="431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RCS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1872274" y="3578415"/>
            <a:ext cx="276225" cy="581211"/>
          </a:xfrm>
          <a:prstGeom prst="leftBrac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4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Gaussian Mixture Model (GMM)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880" y="833564"/>
            <a:ext cx="4620534" cy="1302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19" y="2234501"/>
            <a:ext cx="5456631" cy="24641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8853" y="1162159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GMM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2153" y="3076684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posterior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12433" y="2246497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Maximize a posterior (MAP)</a:t>
            </a:r>
          </a:p>
        </p:txBody>
      </p:sp>
      <p:cxnSp>
        <p:nvCxnSpPr>
          <p:cNvPr id="16" name="Straight Arrow Connector 15"/>
          <p:cNvCxnSpPr>
            <a:stCxn id="15" idx="2"/>
          </p:cNvCxnSpPr>
          <p:nvPr/>
        </p:nvCxnSpPr>
        <p:spPr>
          <a:xfrm flipH="1">
            <a:off x="8145845" y="2891398"/>
            <a:ext cx="1" cy="5751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12433" y="3466573"/>
            <a:ext cx="1266825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Which class?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568148" y="3466573"/>
            <a:ext cx="4211110" cy="1542526"/>
            <a:chOff x="4568148" y="3466573"/>
            <a:chExt cx="4211110" cy="1542526"/>
          </a:xfrm>
        </p:grpSpPr>
        <p:sp>
          <p:nvSpPr>
            <p:cNvPr id="21" name="Rectangle 20"/>
            <p:cNvSpPr/>
            <p:nvPr/>
          </p:nvSpPr>
          <p:spPr>
            <a:xfrm>
              <a:off x="7512433" y="4364198"/>
              <a:ext cx="1266825" cy="6449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How to estimate these parameters?</a:t>
              </a:r>
            </a:p>
          </p:txBody>
        </p:sp>
        <p:cxnSp>
          <p:nvCxnSpPr>
            <p:cNvPr id="22" name="Straight Arrow Connector 21"/>
            <p:cNvCxnSpPr>
              <a:stCxn id="21" idx="1"/>
            </p:cNvCxnSpPr>
            <p:nvPr/>
          </p:nvCxnSpPr>
          <p:spPr>
            <a:xfrm flipH="1" flipV="1">
              <a:off x="5857875" y="3830990"/>
              <a:ext cx="1654558" cy="85565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568148" y="3499709"/>
              <a:ext cx="508678" cy="3192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463497" y="3466573"/>
              <a:ext cx="813477" cy="35242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1" idx="1"/>
              <a:endCxn id="25" idx="4"/>
            </p:cNvCxnSpPr>
            <p:nvPr/>
          </p:nvCxnSpPr>
          <p:spPr>
            <a:xfrm flipH="1" flipV="1">
              <a:off x="4822487" y="3818994"/>
              <a:ext cx="2689946" cy="86765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671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Expectation</a:t>
            </a:r>
            <a:r>
              <a:rPr lang="en-US" sz="1800" dirty="0"/>
              <a:t>-</a:t>
            </a:r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Maximization (EM)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441" y="798527"/>
            <a:ext cx="6924675" cy="13445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8379" y="1148374"/>
            <a:ext cx="1014672" cy="6449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Likelihood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8379" y="2219969"/>
            <a:ext cx="2624396" cy="458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Maximum likelihood estimation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02" y="2778708"/>
            <a:ext cx="3500437" cy="1815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514" y="2578252"/>
            <a:ext cx="4719632" cy="22032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39834" y="2202722"/>
            <a:ext cx="1594465" cy="375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EM algorithm</a:t>
            </a:r>
          </a:p>
        </p:txBody>
      </p:sp>
    </p:spTree>
    <p:extLst>
      <p:ext uri="{BB962C8B-B14F-4D97-AF65-F5344CB8AC3E}">
        <p14:creationId xmlns:p14="http://schemas.microsoft.com/office/powerpoint/2010/main" val="2820518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Dataset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1343024"/>
            <a:ext cx="880816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7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Ground Truth for Testing Data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3" y="1076324"/>
            <a:ext cx="8623213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52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Prediction using GMM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3" y="2619375"/>
            <a:ext cx="8464423" cy="1581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09" y="1104260"/>
            <a:ext cx="8162475" cy="12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85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Results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3" y="469696"/>
            <a:ext cx="8868908" cy="454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0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Results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997" y="551164"/>
            <a:ext cx="39243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8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Segmentation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617220"/>
            <a:ext cx="8629773" cy="201771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2178" y="2763313"/>
            <a:ext cx="2726239" cy="754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Unsupervised approaches: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GMM, k-means, SVM, …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2178" y="3645868"/>
            <a:ext cx="2726239" cy="754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Supervised approaches: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Fully convolutional network (FCN),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Regions with CNN (R-CNN), 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474720" y="3140400"/>
            <a:ext cx="2491740" cy="754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Supervised approaches: </a:t>
            </a:r>
          </a:p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Voxelization</a:t>
            </a:r>
            <a:r>
              <a:rPr lang="en-US" sz="1200" b="1" dirty="0">
                <a:solidFill>
                  <a:schemeClr val="tx1"/>
                </a:solidFill>
              </a:rPr>
              <a:t> then CNN,</a:t>
            </a:r>
          </a:p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PointNets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62763" y="3767582"/>
            <a:ext cx="2491740" cy="754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Supervised approaches: </a:t>
            </a:r>
          </a:p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PointNets</a:t>
            </a:r>
            <a:r>
              <a:rPr lang="en-US" sz="1200" b="1" dirty="0">
                <a:solidFill>
                  <a:schemeClr val="tx1"/>
                </a:solidFill>
              </a:rPr>
              <a:t>, DBSCAN+LSTM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262763" y="2766821"/>
            <a:ext cx="2491740" cy="7541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Unsupervised approaches: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ISODATA, k-means,…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Results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44" y="551164"/>
            <a:ext cx="8617404" cy="1807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4" y="2504522"/>
            <a:ext cx="2346093" cy="1770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048" y="2358961"/>
            <a:ext cx="3952875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537" y="3359086"/>
            <a:ext cx="6562725" cy="10191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56961" y="4378750"/>
            <a:ext cx="4459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The PASCAL Visual Object Classes (VOC) Challenge</a:t>
            </a:r>
          </a:p>
        </p:txBody>
      </p:sp>
    </p:spTree>
    <p:extLst>
      <p:ext uri="{BB962C8B-B14F-4D97-AF65-F5344CB8AC3E}">
        <p14:creationId xmlns:p14="http://schemas.microsoft.com/office/powerpoint/2010/main" val="337200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Results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90" y="551164"/>
            <a:ext cx="5621713" cy="44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– Results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037" y="684930"/>
            <a:ext cx="4928906" cy="419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0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576003" y="228219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3600" b="1" i="0" u="none" strike="noStrike" cap="none" dirty="0">
                <a:solidFill>
                  <a:srgbClr val="0C234B"/>
                </a:solidFill>
                <a:sym typeface="Verdana"/>
              </a:rPr>
              <a:t>Thanks!</a:t>
            </a:r>
            <a:br>
              <a:rPr lang="en-US" sz="3600" b="1" i="0" u="none" strike="noStrike" cap="none" dirty="0">
                <a:solidFill>
                  <a:srgbClr val="0C234B"/>
                </a:solidFill>
                <a:sym typeface="Verdana"/>
              </a:rPr>
            </a:br>
            <a:r>
              <a:rPr lang="en-US" sz="3600" dirty="0"/>
              <a:t>Q&amp;A</a:t>
            </a:r>
            <a:endParaRPr sz="36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86314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SAR Image Segmentation [1]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" y="1151394"/>
            <a:ext cx="8747760" cy="26281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267" y="4581964"/>
            <a:ext cx="8747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[1] </a:t>
            </a:r>
            <a:r>
              <a:rPr lang="en-US" sz="1100" dirty="0" err="1"/>
              <a:t>Rignot</a:t>
            </a:r>
            <a:r>
              <a:rPr lang="en-US" sz="1100" dirty="0"/>
              <a:t>, Eric, and Rama </a:t>
            </a:r>
            <a:r>
              <a:rPr lang="en-US" sz="1100" dirty="0" err="1"/>
              <a:t>Chellappa</a:t>
            </a:r>
            <a:r>
              <a:rPr lang="en-US" sz="1100" dirty="0"/>
              <a:t>. "Segmentation of </a:t>
            </a:r>
            <a:r>
              <a:rPr lang="en-US" sz="1100" dirty="0" err="1"/>
              <a:t>polarimetric</a:t>
            </a:r>
            <a:r>
              <a:rPr lang="en-US" sz="1100" dirty="0"/>
              <a:t> synthetic aperture radar data." IEEE Transactions on Image Processing 1.3 (1992): 281-300.</a:t>
            </a:r>
          </a:p>
        </p:txBody>
      </p:sp>
    </p:spTree>
    <p:extLst>
      <p:ext uri="{BB962C8B-B14F-4D97-AF65-F5344CB8AC3E}">
        <p14:creationId xmlns:p14="http://schemas.microsoft.com/office/powerpoint/2010/main" val="268255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SAR </a:t>
            </a:r>
            <a:r>
              <a:rPr lang="en-US" sz="1800" dirty="0"/>
              <a:t>Image Segmentation [1]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183818"/>
            <a:ext cx="8493616" cy="23594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4267" y="4581964"/>
            <a:ext cx="8747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[1] </a:t>
            </a:r>
            <a:r>
              <a:rPr lang="en-US" sz="1100" dirty="0" err="1"/>
              <a:t>Rignot</a:t>
            </a:r>
            <a:r>
              <a:rPr lang="en-US" sz="1100" dirty="0"/>
              <a:t>, Eric, and Rama </a:t>
            </a:r>
            <a:r>
              <a:rPr lang="en-US" sz="1100" dirty="0" err="1"/>
              <a:t>Chellappa</a:t>
            </a:r>
            <a:r>
              <a:rPr lang="en-US" sz="1100" dirty="0"/>
              <a:t>. "Segmentation of </a:t>
            </a:r>
            <a:r>
              <a:rPr lang="en-US" sz="1100" dirty="0" err="1"/>
              <a:t>polarimetric</a:t>
            </a:r>
            <a:r>
              <a:rPr lang="en-US" sz="1100" dirty="0"/>
              <a:t> synthetic aperture radar data." IEEE Transactions on Image Processing 1.3 (1992): 281-300.</a:t>
            </a:r>
          </a:p>
        </p:txBody>
      </p:sp>
    </p:spTree>
    <p:extLst>
      <p:ext uri="{BB962C8B-B14F-4D97-AF65-F5344CB8AC3E}">
        <p14:creationId xmlns:p14="http://schemas.microsoft.com/office/powerpoint/2010/main" val="1503548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SAR Image Segmentation </a:t>
            </a:r>
            <a:r>
              <a:rPr lang="en-US" sz="1800" dirty="0"/>
              <a:t>[1]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87879" y="4072394"/>
            <a:ext cx="1851661" cy="4462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Unsupervised: ISODATA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5" y="1424940"/>
            <a:ext cx="3579972" cy="208677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2"/>
            <a:endCxn id="24" idx="0"/>
          </p:cNvCxnSpPr>
          <p:nvPr/>
        </p:nvCxnSpPr>
        <p:spPr>
          <a:xfrm rot="16200000" flipH="1">
            <a:off x="2185064" y="3243747"/>
            <a:ext cx="560683" cy="1096609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178916" y="2192894"/>
            <a:ext cx="3347864" cy="13188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The ISODATA algorithm is similar to the k-means algorithm with the distinct difference that the ISODATA algorithm allows for different number of clusters while the k-means assumes that the number of clusters is known a priori.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2897" y="640080"/>
            <a:ext cx="2491740" cy="5253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 </a:t>
            </a:r>
            <a:r>
              <a:rPr lang="en-US" sz="1200" b="1" dirty="0" err="1">
                <a:solidFill>
                  <a:schemeClr val="tx1"/>
                </a:solidFill>
              </a:rPr>
              <a:t>polarimetric</a:t>
            </a:r>
            <a:r>
              <a:rPr lang="en-US" sz="1200" b="1" dirty="0">
                <a:solidFill>
                  <a:schemeClr val="tx1"/>
                </a:solidFill>
              </a:rPr>
              <a:t> model with Markov random</a:t>
            </a:r>
          </a:p>
        </p:txBody>
      </p:sp>
      <p:cxnSp>
        <p:nvCxnSpPr>
          <p:cNvPr id="17" name="Straight Arrow Connector 16"/>
          <p:cNvCxnSpPr>
            <a:stCxn id="15" idx="2"/>
            <a:endCxn id="5" idx="0"/>
          </p:cNvCxnSpPr>
          <p:nvPr/>
        </p:nvCxnSpPr>
        <p:spPr>
          <a:xfrm>
            <a:off x="1908767" y="1165462"/>
            <a:ext cx="8334" cy="2594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94267" y="4591662"/>
            <a:ext cx="8747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[1] </a:t>
            </a:r>
            <a:r>
              <a:rPr lang="en-US" sz="1100" dirty="0" err="1"/>
              <a:t>Rignot</a:t>
            </a:r>
            <a:r>
              <a:rPr lang="en-US" sz="1100" dirty="0"/>
              <a:t>, Eric, and Rama </a:t>
            </a:r>
            <a:r>
              <a:rPr lang="en-US" sz="1100" dirty="0" err="1"/>
              <a:t>Chellappa</a:t>
            </a:r>
            <a:r>
              <a:rPr lang="en-US" sz="1100" dirty="0"/>
              <a:t>. "Segmentation of </a:t>
            </a:r>
            <a:r>
              <a:rPr lang="en-US" sz="1100" dirty="0" err="1"/>
              <a:t>polarimetric</a:t>
            </a:r>
            <a:r>
              <a:rPr lang="en-US" sz="1100" dirty="0"/>
              <a:t> synthetic aperture radar data." IEEE Transactions on Image Processing 1.3 (1992): 281-300.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106" y="4072393"/>
            <a:ext cx="1851661" cy="4462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Supervised: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MAP classifier</a:t>
            </a:r>
          </a:p>
        </p:txBody>
      </p:sp>
      <p:cxnSp>
        <p:nvCxnSpPr>
          <p:cNvPr id="35" name="Straight Arrow Connector 7"/>
          <p:cNvCxnSpPr>
            <a:stCxn id="5" idx="2"/>
            <a:endCxn id="32" idx="0"/>
          </p:cNvCxnSpPr>
          <p:nvPr/>
        </p:nvCxnSpPr>
        <p:spPr>
          <a:xfrm rot="5400000">
            <a:off x="1169678" y="3324970"/>
            <a:ext cx="560682" cy="934164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746606" y="1065332"/>
            <a:ext cx="1943100" cy="781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Supervised: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MAP classifier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max p(</a:t>
            </a:r>
            <a:r>
              <a:rPr lang="en-US" sz="1200" b="1" dirty="0" err="1">
                <a:solidFill>
                  <a:schemeClr val="tx1"/>
                </a:solidFill>
              </a:rPr>
              <a:t>u|x</a:t>
            </a:r>
            <a:r>
              <a:rPr lang="en-US" sz="12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5532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7" y="1355726"/>
            <a:ext cx="8180026" cy="3184497"/>
          </a:xfrm>
          <a:prstGeom prst="rect">
            <a:avLst/>
          </a:prstGeom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Radar Point Cloud Segmentation [2]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2450" y="860049"/>
            <a:ext cx="3284784" cy="45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A work from Daimler research center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08567" y="4581964"/>
            <a:ext cx="85191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[2] Schumann, Ole, et al. "Semantic segmentation on radar point clouds."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2018 21st International Conference on Information Fusion (FUSION)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en-US" sz="11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586" y="1854739"/>
            <a:ext cx="6500759" cy="195800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672997" y="1378265"/>
            <a:ext cx="3284784" cy="4539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PointNets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37465" y="860049"/>
            <a:ext cx="2790261" cy="3591266"/>
            <a:chOff x="6037465" y="860049"/>
            <a:chExt cx="2790261" cy="3591266"/>
          </a:xfrm>
        </p:grpSpPr>
        <p:sp>
          <p:nvSpPr>
            <p:cNvPr id="12" name="Rectangle 11"/>
            <p:cNvSpPr/>
            <p:nvPr/>
          </p:nvSpPr>
          <p:spPr>
            <a:xfrm>
              <a:off x="6037465" y="860049"/>
              <a:ext cx="2790261" cy="8640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Data accumulation problem: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40 Mph=17 m/s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Move 8 meters during 0.5 seconds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7852930" y="4132030"/>
              <a:ext cx="749791" cy="31928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5" idx="0"/>
              <a:endCxn id="12" idx="2"/>
            </p:cNvCxnSpPr>
            <p:nvPr/>
          </p:nvCxnSpPr>
          <p:spPr>
            <a:xfrm flipH="1" flipV="1">
              <a:off x="7432596" y="1724091"/>
              <a:ext cx="795230" cy="240793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538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Radar Point Cloud Segmentation [2]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8567" y="4581964"/>
            <a:ext cx="85191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[2] Schumann, Ole, et al. "Semantic segmentation on radar point clouds."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2018 21st International Conference on Information Fusion (FUSION)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en-US" sz="1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89" y="794913"/>
            <a:ext cx="8570918" cy="365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87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911" y="551164"/>
            <a:ext cx="5672137" cy="4450548"/>
          </a:xfrm>
          <a:prstGeom prst="rect">
            <a:avLst/>
          </a:prstGeom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Radar Point Cloud Segmentation [2]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8567" y="4581964"/>
            <a:ext cx="85191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[2] Schumann, Ole, et al. "Semantic segmentation on radar point clouds."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2018 21st International Conference on Information Fusion (FUSION)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. IEEE, 2018.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662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52178" y="129540"/>
            <a:ext cx="8231938" cy="42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1800" b="1" i="0" u="none" strike="noStrike" cap="none" dirty="0">
                <a:solidFill>
                  <a:srgbClr val="0C234B"/>
                </a:solidFill>
                <a:sym typeface="Verdana"/>
              </a:rPr>
              <a:t>Our work - Hardware</a:t>
            </a:r>
            <a:endParaRPr sz="1800" b="1" i="0" u="none" strike="noStrike" cap="none" dirty="0">
              <a:solidFill>
                <a:srgbClr val="0C234B"/>
              </a:solidFill>
              <a:sym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66" y="823472"/>
            <a:ext cx="3987704" cy="39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422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- Title Slide">
  <a:themeElements>
    <a:clrScheme name="Default -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469</Words>
  <Application>Microsoft Office PowerPoint</Application>
  <PresentationFormat>On-screen Show (16:9)</PresentationFormat>
  <Paragraphs>91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Wingdings</vt:lpstr>
      <vt:lpstr>Verdana</vt:lpstr>
      <vt:lpstr>Arial</vt:lpstr>
      <vt:lpstr>Gill Sans</vt:lpstr>
      <vt:lpstr>Default - Title Slide</vt:lpstr>
      <vt:lpstr>MmWave Radar Point Cloud Segmentation using GMM in Multimodal Traffic Monitoring</vt:lpstr>
      <vt:lpstr>Segmentation</vt:lpstr>
      <vt:lpstr>SAR Image Segmentation [1]</vt:lpstr>
      <vt:lpstr>SAR Image Segmentation [1]</vt:lpstr>
      <vt:lpstr>SAR Image Segmentation [1]</vt:lpstr>
      <vt:lpstr>Radar Point Cloud Segmentation [2]</vt:lpstr>
      <vt:lpstr>Radar Point Cloud Segmentation [2]</vt:lpstr>
      <vt:lpstr>Radar Point Cloud Segmentation [2]</vt:lpstr>
      <vt:lpstr>Our work - Hardware</vt:lpstr>
      <vt:lpstr>Our work – Data Collection</vt:lpstr>
      <vt:lpstr>Our work – Radar Data</vt:lpstr>
      <vt:lpstr>Our work – Feature Vector</vt:lpstr>
      <vt:lpstr>Our work – Gaussian Mixture Model (GMM)</vt:lpstr>
      <vt:lpstr>Our work – Expectation-Maximization (EM)</vt:lpstr>
      <vt:lpstr>Our work – Dataset</vt:lpstr>
      <vt:lpstr>Our work – Ground Truth for Testing Data</vt:lpstr>
      <vt:lpstr>Our work – Prediction using GMM</vt:lpstr>
      <vt:lpstr>Our work – Results</vt:lpstr>
      <vt:lpstr>Our work – Results</vt:lpstr>
      <vt:lpstr>Our work – Results</vt:lpstr>
      <vt:lpstr>Our work – Results</vt:lpstr>
      <vt:lpstr>Our work – Results</vt:lpstr>
      <vt:lpstr>Thanks!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Presentation in Fall 2018</dc:title>
  <dc:creator>Jin, Feng - (fengjin)</dc:creator>
  <cp:lastModifiedBy>Feng Jin</cp:lastModifiedBy>
  <cp:revision>573</cp:revision>
  <dcterms:modified xsi:type="dcterms:W3CDTF">2020-03-31T21:32:38Z</dcterms:modified>
</cp:coreProperties>
</file>